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325" r:id="rId34"/>
    <p:sldId id="275" r:id="rId35"/>
    <p:sldId id="302" r:id="rId36"/>
    <p:sldId id="303" r:id="rId37"/>
    <p:sldId id="304" r:id="rId38"/>
    <p:sldId id="310" r:id="rId39"/>
    <p:sldId id="257" r:id="rId40"/>
    <p:sldId id="323" r:id="rId4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>
        <p:scale>
          <a:sx n="75" d="100"/>
          <a:sy n="75" d="100"/>
        </p:scale>
        <p:origin x="136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research in lab,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render invisible,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 presenting it with close temporal proximity to more salient stimuli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b="1" dirty="0"/>
              <a:t>Mouse more sensitive, however:</a:t>
            </a:r>
          </a:p>
          <a:p>
            <a:r>
              <a:rPr lang="en-US" dirty="0"/>
              <a:t>Reaching captures changes in cognitive processes better (intuitive, less constrains, Responds faster + greater curvature to COM)</a:t>
            </a:r>
          </a:p>
          <a:p>
            <a:endParaRPr lang="en-US" dirty="0"/>
          </a:p>
          <a:p>
            <a:r>
              <a:rPr lang="en-US" b="1" dirty="0"/>
              <a:t>Difference in extracted variable:</a:t>
            </a:r>
          </a:p>
          <a:p>
            <a:r>
              <a:rPr lang="en-US" dirty="0"/>
              <a:t>AUC estimated each trial,</a:t>
            </a:r>
          </a:p>
          <a:p>
            <a:r>
              <a:rPr lang="en-US" dirty="0"/>
              <a:t>Reach area estimated with the average</a:t>
            </a:r>
          </a:p>
          <a:p>
            <a:r>
              <a:rPr lang="en-US" dirty="0"/>
              <a:t>Information lost when averaging.</a:t>
            </a:r>
          </a:p>
          <a:p>
            <a:r>
              <a:rPr lang="en-US" b="1" dirty="0"/>
              <a:t>However, </a:t>
            </a:r>
            <a:r>
              <a:rPr lang="en-US" dirty="0"/>
              <a:t>post hoc showed AUC effect = reach area effect.</a:t>
            </a:r>
          </a:p>
          <a:p>
            <a:endParaRPr lang="en-US" dirty="0"/>
          </a:p>
          <a:p>
            <a:r>
              <a:rPr lang="en-US" b="1" dirty="0"/>
              <a:t>Conscious processing:</a:t>
            </a:r>
          </a:p>
          <a:p>
            <a:r>
              <a:rPr lang="en-US" dirty="0"/>
              <a:t>masking </a:t>
            </a:r>
            <a:r>
              <a:rPr lang="en-US" dirty="0" err="1"/>
              <a:t>manipulaton</a:t>
            </a:r>
            <a:r>
              <a:rPr lang="en-US" dirty="0"/>
              <a:t> wasn’t successful</a:t>
            </a:r>
          </a:p>
          <a:p>
            <a:r>
              <a:rPr lang="en-US" dirty="0"/>
              <a:t>stimuli partially processed consciously.</a:t>
            </a:r>
          </a:p>
          <a:p>
            <a:r>
              <a:rPr lang="en-US" dirty="0"/>
              <a:t>conscious processing leads to larger behavioral changes than UC.</a:t>
            </a:r>
          </a:p>
          <a:p>
            <a:endParaRPr lang="en-US" dirty="0"/>
          </a:p>
          <a:p>
            <a:r>
              <a:rPr lang="en-US" b="1" dirty="0"/>
              <a:t>Error In research:</a:t>
            </a:r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use dynamic start (consistency, curvature, Decreases noise).</a:t>
            </a:r>
          </a:p>
          <a:p>
            <a:r>
              <a:rPr lang="en-US" dirty="0"/>
              <a:t>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24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We expect that if prime is processed, the RT would be longer in incongruent.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sv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27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35605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50011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749073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2970901" y="1518446"/>
            <a:ext cx="6087392" cy="3740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52416" r="41417" b="8322"/>
          <a:stretch/>
        </p:blipFill>
        <p:spPr bwMode="auto">
          <a:xfrm>
            <a:off x="9174696" y="1518446"/>
            <a:ext cx="2975267" cy="3633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3290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48283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7552546" y="4364641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FCD6C-0FBD-45B6-76AB-0F06FB89305D}"/>
              </a:ext>
            </a:extLst>
          </p:cNvPr>
          <p:cNvSpPr/>
          <p:nvPr/>
        </p:nvSpPr>
        <p:spPr>
          <a:xfrm>
            <a:off x="7122005" y="827354"/>
            <a:ext cx="4792903" cy="5923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0901" y="1598194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A0213-E826-208A-E235-B00B73AC5E9A}"/>
              </a:ext>
            </a:extLst>
          </p:cNvPr>
          <p:cNvSpPr txBox="1"/>
          <p:nvPr/>
        </p:nvSpPr>
        <p:spPr>
          <a:xfrm>
            <a:off x="11185160" y="4479774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D97B-B2A8-3688-C46B-7DAFD8D51FE1}"/>
              </a:ext>
            </a:extLst>
          </p:cNvPr>
          <p:cNvSpPr txBox="1"/>
          <p:nvPr/>
        </p:nvSpPr>
        <p:spPr>
          <a:xfrm>
            <a:off x="11185160" y="1739036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94%</a:t>
            </a:r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1"/>
            <a:ext cx="202376" cy="351082"/>
            <a:chOff x="1234072" y="1784007"/>
            <a:chExt cx="434940" cy="75453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Short-lived unconscious effects</a:t>
            </a:r>
          </a:p>
          <a:p>
            <a:pPr lvl="1"/>
            <a:r>
              <a:rPr lang="en-US" sz="2400" dirty="0"/>
              <a:t>UC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994977"/>
            <a:ext cx="202376" cy="351081"/>
            <a:chOff x="1234072" y="1784007"/>
            <a:chExt cx="434940" cy="75453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7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339117" y="1991342"/>
            <a:ext cx="3055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UC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94097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>
            <a:off x="6699881" y="208548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849F8-8095-873B-385D-AB1043FF24A3}"/>
              </a:ext>
            </a:extLst>
          </p:cNvPr>
          <p:cNvGrpSpPr/>
          <p:nvPr/>
        </p:nvGrpSpPr>
        <p:grpSpPr>
          <a:xfrm>
            <a:off x="8608197" y="2542013"/>
            <a:ext cx="3151357" cy="4144164"/>
            <a:chOff x="8608197" y="2542013"/>
            <a:chExt cx="3151357" cy="41441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4EEE97-DC9A-18D6-4890-88CACCA6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52" t="4823" r="74152" b="54742"/>
            <a:stretch/>
          </p:blipFill>
          <p:spPr>
            <a:xfrm>
              <a:off x="8608197" y="2610652"/>
              <a:ext cx="3151357" cy="40755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54201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640770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1134074"/>
            <a:ext cx="6091592" cy="514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55AA1-423F-2CEA-078F-23F08754E04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4710146" y="4007979"/>
            <a:ext cx="207216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Masking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4537001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Contradicting findings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Cause: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3987F0-B9C5-5F2D-1B58-9A0982DB7A81}"/>
              </a:ext>
            </a:extLst>
          </p:cNvPr>
          <p:cNvGrpSpPr/>
          <p:nvPr/>
        </p:nvGrpSpPr>
        <p:grpSpPr>
          <a:xfrm>
            <a:off x="-2766" y="4116927"/>
            <a:ext cx="7253360" cy="2741073"/>
            <a:chOff x="-2766" y="4116927"/>
            <a:chExt cx="7253360" cy="2741073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>
              <a:off x="3635753" y="4437364"/>
              <a:ext cx="1386030" cy="1095396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>
              <a:off x="-2766" y="4116927"/>
              <a:ext cx="2437763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>
              <a:off x="5022517" y="4116927"/>
              <a:ext cx="2228077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>
              <a:off x="2274363" y="4437364"/>
              <a:ext cx="1315672" cy="1095396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4B0A24-F667-002D-05DF-7E52280E7D5D}"/>
                </a:ext>
              </a:extLst>
            </p:cNvPr>
            <p:cNvSpPr txBox="1"/>
            <p:nvPr/>
          </p:nvSpPr>
          <p:spPr>
            <a:xfrm>
              <a:off x="2242821" y="4701166"/>
              <a:ext cx="138603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C4D37F-D6F5-501B-0E37-3E57454B9133}"/>
                </a:ext>
              </a:extLst>
            </p:cNvPr>
            <p:cNvSpPr txBox="1"/>
            <p:nvPr/>
          </p:nvSpPr>
          <p:spPr>
            <a:xfrm>
              <a:off x="3660394" y="4429663"/>
              <a:ext cx="1386031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2874</Words>
  <Application>Microsoft Office PowerPoint</Application>
  <PresentationFormat>Widescreen</PresentationFormat>
  <Paragraphs>691</Paragraphs>
  <Slides>40</Slides>
  <Notes>30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255</cp:revision>
  <dcterms:created xsi:type="dcterms:W3CDTF">2022-09-13T05:06:56Z</dcterms:created>
  <dcterms:modified xsi:type="dcterms:W3CDTF">2022-09-19T18:40:40Z</dcterms:modified>
</cp:coreProperties>
</file>